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2"/>
  </p:notesMasterIdLst>
  <p:sldIdLst>
    <p:sldId id="256" r:id="rId2"/>
    <p:sldId id="641" r:id="rId3"/>
    <p:sldId id="645" r:id="rId4"/>
    <p:sldId id="643" r:id="rId5"/>
    <p:sldId id="642" r:id="rId6"/>
    <p:sldId id="646" r:id="rId7"/>
    <p:sldId id="647" r:id="rId8"/>
    <p:sldId id="648" r:id="rId9"/>
    <p:sldId id="649" r:id="rId10"/>
    <p:sldId id="650" r:id="rId11"/>
    <p:sldId id="651" r:id="rId12"/>
    <p:sldId id="652" r:id="rId13"/>
    <p:sldId id="653" r:id="rId14"/>
    <p:sldId id="654" r:id="rId15"/>
    <p:sldId id="656" r:id="rId16"/>
    <p:sldId id="655" r:id="rId17"/>
    <p:sldId id="657" r:id="rId18"/>
    <p:sldId id="658" r:id="rId19"/>
    <p:sldId id="660" r:id="rId20"/>
    <p:sldId id="661" r:id="rId21"/>
    <p:sldId id="662" r:id="rId22"/>
    <p:sldId id="663" r:id="rId23"/>
    <p:sldId id="664" r:id="rId24"/>
    <p:sldId id="665" r:id="rId25"/>
    <p:sldId id="666" r:id="rId26"/>
    <p:sldId id="667" r:id="rId27"/>
    <p:sldId id="668" r:id="rId28"/>
    <p:sldId id="669" r:id="rId29"/>
    <p:sldId id="644" r:id="rId30"/>
    <p:sldId id="659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E09"/>
    <a:srgbClr val="088396"/>
    <a:srgbClr val="7E7572"/>
    <a:srgbClr val="5F5B54"/>
    <a:srgbClr val="38342F"/>
    <a:srgbClr val="343230"/>
    <a:srgbClr val="2C2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CA0048-B76E-4BEC-91E0-663701156C8A}" v="1" dt="2021-07-13T15:59:12.9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2" autoAdjust="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0BD90-5232-4C7D-A4C6-D1CA74673A59}" type="datetimeFigureOut">
              <a:rPr lang="fr-FR" smtClean="0"/>
              <a:t>05/07/2024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FB7B8-F8A2-489B-ACB6-D2B24E20E4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78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herbe, extérieur, crépuscule, champ&#10;&#10;Description générée automatiquement">
            <a:extLst>
              <a:ext uri="{FF2B5EF4-FFF2-40B4-BE49-F238E27FC236}">
                <a16:creationId xmlns:a16="http://schemas.microsoft.com/office/drawing/2014/main" id="{07CAAE68-AEF4-4ADA-AF55-ADA061FA04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2" b="914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951E14-EEC6-489B-AEAC-A84CBF2036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8C8441-9926-46E8-84FB-DFED12C5BE57}"/>
              </a:ext>
            </a:extLst>
          </p:cNvPr>
          <p:cNvSpPr/>
          <p:nvPr userDrawn="1"/>
        </p:nvSpPr>
        <p:spPr>
          <a:xfrm>
            <a:off x="3624262" y="1376361"/>
            <a:ext cx="4943475" cy="4320000"/>
          </a:xfrm>
          <a:prstGeom prst="rect">
            <a:avLst/>
          </a:prstGeom>
          <a:solidFill>
            <a:schemeClr val="tx1">
              <a:alpha val="3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AF7C71-D49A-470E-8352-1A7FB919C4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98107" y="1826151"/>
            <a:ext cx="4395783" cy="1132523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Fira Sans ExtraBold" panose="020B0903050000020004" pitchFamily="34" charset="0"/>
                <a:cs typeface="Helvetica" panose="020B0604020202020204" pitchFamily="34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B9C7BA-C5D7-4998-A3E4-740D2A0C4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98107" y="4601542"/>
            <a:ext cx="4395780" cy="645766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85000"/>
                  </a:schemeClr>
                </a:solidFill>
                <a:latin typeface="Fira Sans SemiBold" panose="020B06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sub-title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694A30-3BE2-46C7-B98D-AB0439204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E1E230-A5AE-4734-B68A-40B6135A48FB}" type="slidenum">
              <a:rPr lang="fr-FR" smtClean="0"/>
              <a:pPr/>
              <a:t>‹#›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46704435-21C6-4090-AE13-D8329F966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E9E733E-913E-4ADD-8088-DACD900E176D}" type="datetime1">
              <a:rPr lang="fr-FR" smtClean="0"/>
              <a:t>05/07/2024</a:t>
            </a:fld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9F60FFC-C33A-42F5-BD02-2BFEF70E3153}"/>
              </a:ext>
            </a:extLst>
          </p:cNvPr>
          <p:cNvCxnSpPr/>
          <p:nvPr userDrawn="1"/>
        </p:nvCxnSpPr>
        <p:spPr>
          <a:xfrm>
            <a:off x="3643312" y="1376362"/>
            <a:ext cx="0" cy="4320000"/>
          </a:xfrm>
          <a:prstGeom prst="line">
            <a:avLst/>
          </a:prstGeom>
          <a:ln w="4127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E78C69A-5263-4694-A57E-EA03CFFC5B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6" y="408879"/>
            <a:ext cx="2871981" cy="7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1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08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C0AD9C3A-F084-4C30-99D9-1EDAF96B3A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6"/>
          <a:stretch/>
        </p:blipFill>
        <p:spPr>
          <a:xfrm>
            <a:off x="-1" y="0"/>
            <a:ext cx="12618189" cy="6858000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D1DE3D2-D2AB-4B28-A737-722BAEDA85A1}"/>
              </a:ext>
            </a:extLst>
          </p:cNvPr>
          <p:cNvCxnSpPr>
            <a:cxnSpLocks/>
          </p:cNvCxnSpPr>
          <p:nvPr userDrawn="1"/>
        </p:nvCxnSpPr>
        <p:spPr>
          <a:xfrm>
            <a:off x="6583157" y="1376362"/>
            <a:ext cx="0" cy="4320000"/>
          </a:xfrm>
          <a:prstGeom prst="line">
            <a:avLst/>
          </a:prstGeom>
          <a:ln w="41275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5BA1D8F3-02CB-46AF-9B95-0C6AF7ED5C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1805" y="2383291"/>
            <a:ext cx="2457450" cy="723900"/>
          </a:xfrm>
        </p:spPr>
        <p:txBody>
          <a:bodyPr/>
          <a:lstStyle>
            <a:lvl1pPr>
              <a:buNone/>
              <a:defRPr lang="en-US" sz="5400" kern="1200" dirty="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29E4DC9F-6347-4018-8995-70D1A779C9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1805" y="3271740"/>
            <a:ext cx="3108325" cy="946150"/>
          </a:xfrm>
        </p:spPr>
        <p:txBody>
          <a:bodyPr anchor="ctr"/>
          <a:lstStyle>
            <a:lvl1pPr>
              <a:buNone/>
              <a:defRPr lang="en-US" sz="3600" kern="12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2FC8258D-A4BC-4748-AB87-0E51BCDDEA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31805" y="4452095"/>
            <a:ext cx="2667000" cy="723900"/>
          </a:xfrm>
        </p:spPr>
        <p:txBody>
          <a:bodyPr anchor="ctr"/>
          <a:lstStyle>
            <a:lvl1pPr>
              <a:buNone/>
              <a:defRPr lang="en-US" sz="2400" kern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46705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herbe, extérieur, crépuscule, champ&#10;&#10;Description générée automatiquement">
            <a:extLst>
              <a:ext uri="{FF2B5EF4-FFF2-40B4-BE49-F238E27FC236}">
                <a16:creationId xmlns:a16="http://schemas.microsoft.com/office/drawing/2014/main" id="{337325CB-06B6-4E45-AF5D-9B34C4321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2" b="914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F1B104-856D-44C3-BE39-E93B4AACA6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D81793-47D1-412C-B686-C9F65C9D6D47}"/>
              </a:ext>
            </a:extLst>
          </p:cNvPr>
          <p:cNvSpPr>
            <a:spLocks noChangeAspect="1"/>
          </p:cNvSpPr>
          <p:nvPr userDrawn="1"/>
        </p:nvSpPr>
        <p:spPr>
          <a:xfrm>
            <a:off x="3936000" y="1269000"/>
            <a:ext cx="4320000" cy="4320000"/>
          </a:xfrm>
          <a:prstGeom prst="rect">
            <a:avLst/>
          </a:prstGeom>
          <a:solidFill>
            <a:schemeClr val="bg1">
              <a:alpha val="33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B88685-25C3-4EFC-B446-F3CF7FF65BF6}"/>
              </a:ext>
            </a:extLst>
          </p:cNvPr>
          <p:cNvSpPr>
            <a:spLocks noChangeAspect="1"/>
          </p:cNvSpPr>
          <p:nvPr userDrawn="1"/>
        </p:nvSpPr>
        <p:spPr>
          <a:xfrm rot="2700000">
            <a:off x="3936000" y="1269000"/>
            <a:ext cx="4320000" cy="4320000"/>
          </a:xfrm>
          <a:prstGeom prst="rect">
            <a:avLst/>
          </a:prstGeom>
          <a:solidFill>
            <a:schemeClr val="bg1">
              <a:alpha val="33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5410CB6-8042-4655-B1F3-3132C61468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403" y="1759233"/>
            <a:ext cx="1929229" cy="52227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C106A53-416A-4B60-B7F6-35D4DE78C57F}"/>
              </a:ext>
            </a:extLst>
          </p:cNvPr>
          <p:cNvSpPr txBox="1"/>
          <p:nvPr userDrawn="1"/>
        </p:nvSpPr>
        <p:spPr>
          <a:xfrm>
            <a:off x="3522482" y="2417795"/>
            <a:ext cx="514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Helvetica" panose="020B0604020202020204" pitchFamily="34" charset="0"/>
              </a:rPr>
              <a:t>THANK YOU</a:t>
            </a:r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6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8DC198-3A1A-49A3-B82E-374F4AD63410}"/>
              </a:ext>
            </a:extLst>
          </p:cNvPr>
          <p:cNvSpPr/>
          <p:nvPr userDrawn="1"/>
        </p:nvSpPr>
        <p:spPr>
          <a:xfrm>
            <a:off x="1066753" y="923278"/>
            <a:ext cx="479394" cy="3932807"/>
          </a:xfrm>
          <a:prstGeom prst="rect">
            <a:avLst/>
          </a:prstGeom>
          <a:solidFill>
            <a:srgbClr val="E65E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BF5F98-63B4-4D80-8ECE-3891CB86DD8E}"/>
              </a:ext>
            </a:extLst>
          </p:cNvPr>
          <p:cNvSpPr/>
          <p:nvPr userDrawn="1"/>
        </p:nvSpPr>
        <p:spPr>
          <a:xfrm>
            <a:off x="6847493" y="1779341"/>
            <a:ext cx="479394" cy="3932807"/>
          </a:xfrm>
          <a:prstGeom prst="rect">
            <a:avLst/>
          </a:prstGeom>
          <a:solidFill>
            <a:srgbClr val="E65E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space réservé du texte 26">
            <a:extLst>
              <a:ext uri="{FF2B5EF4-FFF2-40B4-BE49-F238E27FC236}">
                <a16:creationId xmlns:a16="http://schemas.microsoft.com/office/drawing/2014/main" id="{B2EB8C42-72CE-46FF-9F48-A39B02AA9B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4996" y="1192101"/>
            <a:ext cx="622300" cy="506413"/>
          </a:xfrm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Espace réservé du texte 26">
            <a:extLst>
              <a:ext uri="{FF2B5EF4-FFF2-40B4-BE49-F238E27FC236}">
                <a16:creationId xmlns:a16="http://schemas.microsoft.com/office/drawing/2014/main" id="{94D91DAA-D8DC-4B42-A828-530D996047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4996" y="2174230"/>
            <a:ext cx="622300" cy="506413"/>
          </a:xfrm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3" name="Espace réservé du texte 26">
            <a:extLst>
              <a:ext uri="{FF2B5EF4-FFF2-40B4-BE49-F238E27FC236}">
                <a16:creationId xmlns:a16="http://schemas.microsoft.com/office/drawing/2014/main" id="{925E0D09-7CD0-42B1-8C61-143FB22EFD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4996" y="3210746"/>
            <a:ext cx="622300" cy="506413"/>
          </a:xfrm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Espace réservé du texte 26">
            <a:extLst>
              <a:ext uri="{FF2B5EF4-FFF2-40B4-BE49-F238E27FC236}">
                <a16:creationId xmlns:a16="http://schemas.microsoft.com/office/drawing/2014/main" id="{21EEB98D-61F2-46B8-8F51-5A62D06850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4996" y="4269684"/>
            <a:ext cx="622300" cy="506413"/>
          </a:xfrm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Espace réservé du texte 26">
            <a:extLst>
              <a:ext uri="{FF2B5EF4-FFF2-40B4-BE49-F238E27FC236}">
                <a16:creationId xmlns:a16="http://schemas.microsoft.com/office/drawing/2014/main" id="{090FD4EB-2ECA-4F12-9CE1-9F000D6D68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5538" y="1109709"/>
            <a:ext cx="3346023" cy="400110"/>
          </a:xfrm>
          <a:ln>
            <a:noFill/>
          </a:ln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Title 1</a:t>
            </a:r>
          </a:p>
        </p:txBody>
      </p:sp>
      <p:sp>
        <p:nvSpPr>
          <p:cNvPr id="38" name="Espace réservé du texte 26">
            <a:extLst>
              <a:ext uri="{FF2B5EF4-FFF2-40B4-BE49-F238E27FC236}">
                <a16:creationId xmlns:a16="http://schemas.microsoft.com/office/drawing/2014/main" id="{6F4F3F4C-7502-46DA-AF28-0E802A1CF3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25538" y="2092634"/>
            <a:ext cx="3346023" cy="400110"/>
          </a:xfrm>
          <a:ln>
            <a:noFill/>
          </a:ln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Title 2</a:t>
            </a:r>
          </a:p>
        </p:txBody>
      </p:sp>
      <p:sp>
        <p:nvSpPr>
          <p:cNvPr id="40" name="Espace réservé du texte 26">
            <a:extLst>
              <a:ext uri="{FF2B5EF4-FFF2-40B4-BE49-F238E27FC236}">
                <a16:creationId xmlns:a16="http://schemas.microsoft.com/office/drawing/2014/main" id="{6C6EB105-AD34-4A39-8BC5-5F53B101FA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5538" y="3108213"/>
            <a:ext cx="3346023" cy="400110"/>
          </a:xfrm>
          <a:ln>
            <a:noFill/>
          </a:ln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Title 3</a:t>
            </a:r>
          </a:p>
        </p:txBody>
      </p:sp>
      <p:sp>
        <p:nvSpPr>
          <p:cNvPr id="42" name="Espace réservé du texte 26">
            <a:extLst>
              <a:ext uri="{FF2B5EF4-FFF2-40B4-BE49-F238E27FC236}">
                <a16:creationId xmlns:a16="http://schemas.microsoft.com/office/drawing/2014/main" id="{F3814A2D-C256-4F85-85EA-E6AA0D3720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5538" y="4185432"/>
            <a:ext cx="3372367" cy="400110"/>
          </a:xfrm>
          <a:ln>
            <a:noFill/>
          </a:ln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Title 4</a:t>
            </a:r>
          </a:p>
        </p:txBody>
      </p: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4A6EFB04-DA59-45EF-B32C-2276DE73F8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25538" y="1518153"/>
            <a:ext cx="3346023" cy="276999"/>
          </a:xfrm>
          <a:ln>
            <a:noFill/>
          </a:ln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Subtitle 1</a:t>
            </a:r>
          </a:p>
        </p:txBody>
      </p:sp>
      <p:sp>
        <p:nvSpPr>
          <p:cNvPr id="49" name="Espace réservé du texte 45">
            <a:extLst>
              <a:ext uri="{FF2B5EF4-FFF2-40B4-BE49-F238E27FC236}">
                <a16:creationId xmlns:a16="http://schemas.microsoft.com/office/drawing/2014/main" id="{B38727DF-3611-472B-ACB6-CADF42CAD5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5538" y="2501057"/>
            <a:ext cx="3346023" cy="276999"/>
          </a:xfrm>
          <a:ln>
            <a:noFill/>
          </a:ln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Subtitle 2</a:t>
            </a:r>
          </a:p>
        </p:txBody>
      </p:sp>
      <p:sp>
        <p:nvSpPr>
          <p:cNvPr id="51" name="Espace réservé du texte 45">
            <a:extLst>
              <a:ext uri="{FF2B5EF4-FFF2-40B4-BE49-F238E27FC236}">
                <a16:creationId xmlns:a16="http://schemas.microsoft.com/office/drawing/2014/main" id="{B4AFE013-283B-4771-AC6B-2C967E1C0C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5538" y="3533261"/>
            <a:ext cx="3346023" cy="276999"/>
          </a:xfrm>
          <a:ln>
            <a:noFill/>
          </a:ln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Subtitle 3</a:t>
            </a:r>
          </a:p>
        </p:txBody>
      </p:sp>
      <p:sp>
        <p:nvSpPr>
          <p:cNvPr id="53" name="Espace réservé du texte 45">
            <a:extLst>
              <a:ext uri="{FF2B5EF4-FFF2-40B4-BE49-F238E27FC236}">
                <a16:creationId xmlns:a16="http://schemas.microsoft.com/office/drawing/2014/main" id="{20CAEE6C-FBB5-4389-8F96-24283410E6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25538" y="4595514"/>
            <a:ext cx="3372367" cy="276999"/>
          </a:xfrm>
          <a:ln>
            <a:noFill/>
          </a:ln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Subtitle 4 </a:t>
            </a:r>
          </a:p>
        </p:txBody>
      </p:sp>
      <p:sp>
        <p:nvSpPr>
          <p:cNvPr id="66" name="Espace réservé du texte 26">
            <a:extLst>
              <a:ext uri="{FF2B5EF4-FFF2-40B4-BE49-F238E27FC236}">
                <a16:creationId xmlns:a16="http://schemas.microsoft.com/office/drawing/2014/main" id="{D4E8A3D7-6070-49FE-8686-383B9C567B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21347" y="2013156"/>
            <a:ext cx="622300" cy="506413"/>
          </a:xfrm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7" name="Espace réservé du texte 26">
            <a:extLst>
              <a:ext uri="{FF2B5EF4-FFF2-40B4-BE49-F238E27FC236}">
                <a16:creationId xmlns:a16="http://schemas.microsoft.com/office/drawing/2014/main" id="{DEEB4967-E41B-4207-BD13-A09AEFF031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21347" y="2995285"/>
            <a:ext cx="622300" cy="506413"/>
          </a:xfrm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8" name="Espace réservé du texte 26">
            <a:extLst>
              <a:ext uri="{FF2B5EF4-FFF2-40B4-BE49-F238E27FC236}">
                <a16:creationId xmlns:a16="http://schemas.microsoft.com/office/drawing/2014/main" id="{20E36447-227A-4A2B-9475-C2042D02F0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1347" y="4031801"/>
            <a:ext cx="622300" cy="506413"/>
          </a:xfrm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9" name="Espace réservé du texte 26">
            <a:extLst>
              <a:ext uri="{FF2B5EF4-FFF2-40B4-BE49-F238E27FC236}">
                <a16:creationId xmlns:a16="http://schemas.microsoft.com/office/drawing/2014/main" id="{AD0A6B8F-92BA-42FE-A47F-52CE32ECF1F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21347" y="5090739"/>
            <a:ext cx="622300" cy="506413"/>
          </a:xfrm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0" name="Espace réservé du texte 26">
            <a:extLst>
              <a:ext uri="{FF2B5EF4-FFF2-40B4-BE49-F238E27FC236}">
                <a16:creationId xmlns:a16="http://schemas.microsoft.com/office/drawing/2014/main" id="{42F9A673-0CEC-4281-9155-AB4508BDFB9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38233" y="1930764"/>
            <a:ext cx="3346023" cy="400110"/>
          </a:xfrm>
          <a:ln>
            <a:noFill/>
          </a:ln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Title 5</a:t>
            </a:r>
          </a:p>
        </p:txBody>
      </p:sp>
      <p:sp>
        <p:nvSpPr>
          <p:cNvPr id="71" name="Espace réservé du texte 26">
            <a:extLst>
              <a:ext uri="{FF2B5EF4-FFF2-40B4-BE49-F238E27FC236}">
                <a16:creationId xmlns:a16="http://schemas.microsoft.com/office/drawing/2014/main" id="{69FB72F4-E807-426D-9767-17C5B26DD30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38233" y="2913689"/>
            <a:ext cx="3346023" cy="400110"/>
          </a:xfrm>
          <a:ln>
            <a:noFill/>
          </a:ln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Title 6</a:t>
            </a:r>
          </a:p>
        </p:txBody>
      </p:sp>
      <p:sp>
        <p:nvSpPr>
          <p:cNvPr id="72" name="Espace réservé du texte 26">
            <a:extLst>
              <a:ext uri="{FF2B5EF4-FFF2-40B4-BE49-F238E27FC236}">
                <a16:creationId xmlns:a16="http://schemas.microsoft.com/office/drawing/2014/main" id="{40290CC9-0DD4-4D98-B136-0998508616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838233" y="3929268"/>
            <a:ext cx="3346023" cy="400110"/>
          </a:xfrm>
          <a:ln>
            <a:noFill/>
          </a:ln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Title 7</a:t>
            </a:r>
          </a:p>
        </p:txBody>
      </p:sp>
      <p:sp>
        <p:nvSpPr>
          <p:cNvPr id="73" name="Espace réservé du texte 26">
            <a:extLst>
              <a:ext uri="{FF2B5EF4-FFF2-40B4-BE49-F238E27FC236}">
                <a16:creationId xmlns:a16="http://schemas.microsoft.com/office/drawing/2014/main" id="{CF588B2F-29D4-4301-9036-759AE611628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8233" y="5006487"/>
            <a:ext cx="3346023" cy="400110"/>
          </a:xfrm>
          <a:ln>
            <a:noFill/>
          </a:ln>
        </p:spPr>
        <p:txBody>
          <a:bodyPr/>
          <a:lstStyle>
            <a:lvl1pPr>
              <a:buNone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Title 8</a:t>
            </a:r>
          </a:p>
        </p:txBody>
      </p:sp>
      <p:sp>
        <p:nvSpPr>
          <p:cNvPr id="74" name="Espace réservé du texte 45">
            <a:extLst>
              <a:ext uri="{FF2B5EF4-FFF2-40B4-BE49-F238E27FC236}">
                <a16:creationId xmlns:a16="http://schemas.microsoft.com/office/drawing/2014/main" id="{BA380CBE-0DFC-4C50-BC12-7FC7C2265A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38233" y="2339208"/>
            <a:ext cx="3346023" cy="276999"/>
          </a:xfrm>
          <a:ln>
            <a:noFill/>
          </a:ln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Subtitle 5</a:t>
            </a:r>
          </a:p>
        </p:txBody>
      </p:sp>
      <p:sp>
        <p:nvSpPr>
          <p:cNvPr id="75" name="Espace réservé du texte 45">
            <a:extLst>
              <a:ext uri="{FF2B5EF4-FFF2-40B4-BE49-F238E27FC236}">
                <a16:creationId xmlns:a16="http://schemas.microsoft.com/office/drawing/2014/main" id="{5876FAA1-0EF4-449D-8998-3F35676B15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38233" y="3322112"/>
            <a:ext cx="3346023" cy="276999"/>
          </a:xfrm>
          <a:ln>
            <a:noFill/>
          </a:ln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Subtitle 6</a:t>
            </a:r>
          </a:p>
        </p:txBody>
      </p:sp>
      <p:sp>
        <p:nvSpPr>
          <p:cNvPr id="76" name="Espace réservé du texte 45">
            <a:extLst>
              <a:ext uri="{FF2B5EF4-FFF2-40B4-BE49-F238E27FC236}">
                <a16:creationId xmlns:a16="http://schemas.microsoft.com/office/drawing/2014/main" id="{37DD5E4D-CA54-4B07-BA82-CDABBEC71C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38233" y="4337690"/>
            <a:ext cx="3346023" cy="276999"/>
          </a:xfrm>
          <a:ln>
            <a:noFill/>
          </a:ln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Subtitle 7</a:t>
            </a:r>
          </a:p>
        </p:txBody>
      </p:sp>
      <p:sp>
        <p:nvSpPr>
          <p:cNvPr id="77" name="Espace réservé du texte 45">
            <a:extLst>
              <a:ext uri="{FF2B5EF4-FFF2-40B4-BE49-F238E27FC236}">
                <a16:creationId xmlns:a16="http://schemas.microsoft.com/office/drawing/2014/main" id="{411DFA25-B07E-4AA1-98F9-EAE1970A45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38233" y="5416569"/>
            <a:ext cx="3346023" cy="276999"/>
          </a:xfrm>
          <a:ln>
            <a:noFill/>
          </a:ln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Subtitle 8</a:t>
            </a:r>
          </a:p>
        </p:txBody>
      </p:sp>
    </p:spTree>
    <p:extLst>
      <p:ext uri="{BB962C8B-B14F-4D97-AF65-F5344CB8AC3E}">
        <p14:creationId xmlns:p14="http://schemas.microsoft.com/office/powerpoint/2010/main" val="55592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30F5DE-765C-45E2-A825-612FA9856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389" y="254577"/>
            <a:ext cx="8272549" cy="607463"/>
          </a:xfrm>
        </p:spPr>
        <p:txBody>
          <a:bodyPr>
            <a:normAutofit/>
          </a:bodyPr>
          <a:lstStyle>
            <a:lvl1pPr>
              <a:defRPr sz="2800" b="1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3770EB-2491-4778-A989-47A088FC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5258" y="6359063"/>
            <a:ext cx="996142" cy="365125"/>
          </a:xfrm>
        </p:spPr>
        <p:txBody>
          <a:bodyPr/>
          <a:lstStyle/>
          <a:p>
            <a:fld id="{313C8EEC-62A4-45D6-8A2D-D18F62F94AE2}" type="datetime1">
              <a:rPr lang="fr-FR" smtClean="0"/>
              <a:t>05/07/2024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D7D8B8-75BE-43AC-84D0-EC636D0F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9063"/>
            <a:ext cx="4114800" cy="365125"/>
          </a:xfrm>
        </p:spPr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A852D5-6513-4E3C-ABBC-145B9A0843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03512" y="1219449"/>
            <a:ext cx="9650288" cy="4896196"/>
          </a:xfrm>
        </p:spPr>
        <p:txBody>
          <a:bodyPr/>
          <a:lstStyle>
            <a:lvl1pPr marL="448073" indent="-384063">
              <a:buClr>
                <a:schemeClr val="accent2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Roboto "/>
              </a:defRPr>
            </a:lvl1pPr>
            <a:lvl2pPr marL="822992" indent="-285760">
              <a:buFont typeface="Arial" panose="020B0604020202020204" pitchFamily="34" charset="0"/>
              <a:buChar char="•"/>
              <a:defRPr sz="1800">
                <a:latin typeface="Roboto "/>
              </a:defRPr>
            </a:lvl2pPr>
            <a:lvl3pPr>
              <a:defRPr sz="1600">
                <a:latin typeface="Roboto "/>
              </a:defRPr>
            </a:lvl3pPr>
            <a:lvl4pPr marL="116133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1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Bullet type 1</a:t>
            </a:r>
          </a:p>
          <a:p>
            <a:pPr lvl="1"/>
            <a:r>
              <a:rPr lang="fr-FR" dirty="0"/>
              <a:t>Bullet type 2</a:t>
            </a:r>
          </a:p>
          <a:p>
            <a:pPr lvl="2"/>
            <a:r>
              <a:rPr lang="fr-FR" dirty="0"/>
              <a:t>Bullet type 3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5F932CF-599D-4EAB-9772-899AFF0F81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7" y="317543"/>
            <a:ext cx="929122" cy="527014"/>
          </a:xfrm>
          <a:prstGeom prst="rect">
            <a:avLst/>
          </a:prstGeom>
        </p:spPr>
      </p:pic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DFF8895C-CE8B-43AD-9FFD-7459E683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E1E230-A5AE-4734-B68A-40B6135A48FB}" type="slidenum">
              <a:rPr lang="fr-FR" smtClean="0"/>
              <a:t>‹#›</a:t>
            </a:fld>
            <a:endParaRPr lang="fr-FR"/>
          </a:p>
        </p:txBody>
      </p:sp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E16CD51-1A9F-4C6E-8B90-4CCF1B0045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35562"/>
            <a:ext cx="1976074" cy="51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4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2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1E0EEE-9CFF-4A07-B612-0D447D0366E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687483" y="1246909"/>
            <a:ext cx="4673138" cy="4855239"/>
          </a:xfrm>
        </p:spPr>
        <p:txBody>
          <a:bodyPr>
            <a:normAutofit/>
          </a:bodyPr>
          <a:lstStyle>
            <a:lvl1pPr>
              <a:defRPr lang="fr-FR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"/>
                <a:ea typeface="+mn-ea"/>
                <a:cs typeface="+mn-cs"/>
              </a:defRPr>
            </a:lvl1pPr>
            <a:lvl2pPr>
              <a:defRPr sz="1800">
                <a:latin typeface="Roboto "/>
              </a:defRPr>
            </a:lvl2pPr>
            <a:lvl3pPr>
              <a:defRPr sz="1600">
                <a:latin typeface="Roboto "/>
              </a:defRPr>
            </a:lvl3pPr>
            <a:lvl5pPr>
              <a:defRPr sz="1600"/>
            </a:lvl5pPr>
          </a:lstStyle>
          <a:p>
            <a:pPr marL="448073" lvl="0" indent="-3840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fr-FR" dirty="0"/>
              <a:t>Bullet type 1</a:t>
            </a:r>
          </a:p>
          <a:p>
            <a:pPr lvl="1"/>
            <a:r>
              <a:rPr lang="fr-FR" dirty="0"/>
              <a:t>Bullet type 2</a:t>
            </a:r>
          </a:p>
          <a:p>
            <a:pPr lvl="2"/>
            <a:r>
              <a:rPr lang="fr-FR" dirty="0"/>
              <a:t>Bullet type 3</a:t>
            </a:r>
          </a:p>
          <a:p>
            <a:pPr lvl="4"/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842E01-E31F-477C-AC21-D611D27206D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80662" y="1246909"/>
            <a:ext cx="4673138" cy="4855239"/>
          </a:xfrm>
        </p:spPr>
        <p:txBody>
          <a:bodyPr>
            <a:normAutofit/>
          </a:bodyPr>
          <a:lstStyle>
            <a:lvl1pPr>
              <a:defRPr lang="fr-FR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"/>
                <a:ea typeface="+mn-ea"/>
                <a:cs typeface="+mn-cs"/>
              </a:defRPr>
            </a:lvl1pPr>
            <a:lvl2pPr>
              <a:defRPr sz="1800">
                <a:latin typeface="Roboto "/>
              </a:defRPr>
            </a:lvl2pPr>
            <a:lvl3pPr>
              <a:defRPr sz="1600">
                <a:latin typeface="Roboto "/>
              </a:defRPr>
            </a:lvl3pPr>
          </a:lstStyle>
          <a:p>
            <a:pPr marL="448073" lvl="0" indent="-3840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fr-FR" dirty="0"/>
              <a:t>Bullet type 1</a:t>
            </a:r>
          </a:p>
          <a:p>
            <a:pPr lvl="1"/>
            <a:r>
              <a:rPr lang="fr-FR" dirty="0"/>
              <a:t>Bullet type 2</a:t>
            </a:r>
          </a:p>
          <a:p>
            <a:pPr lvl="2"/>
            <a:r>
              <a:rPr lang="fr-FR" dirty="0"/>
              <a:t>Bullet type 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D3B62B-FBB5-4265-9439-ABFCC26FC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C95B23-17AE-460C-B822-128B48A2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‹#›</a:t>
            </a:fld>
            <a:endParaRPr lang="fr-FR"/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859923AC-59F4-4D10-B742-0324FC157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6389" y="283715"/>
            <a:ext cx="8324850" cy="571500"/>
          </a:xfrm>
        </p:spPr>
        <p:txBody>
          <a:bodyPr anchor="b"/>
          <a:lstStyle>
            <a:lvl1pPr>
              <a:buNone/>
              <a:defRPr lang="en-US" sz="2800" b="1" kern="1200" dirty="0">
                <a:solidFill>
                  <a:schemeClr val="accent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Title of your slide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8400792-7E4F-471C-8227-588FF4ACA9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89" y="335982"/>
            <a:ext cx="1918003" cy="51923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50C96BA-13C2-4649-9D10-B3F51EB542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7" y="317543"/>
            <a:ext cx="929122" cy="52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6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69F86F-36C4-4533-A6CC-4C0EA5E97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118"/>
            <a:ext cx="3476105" cy="1096041"/>
          </a:xfrm>
        </p:spPr>
        <p:txBody>
          <a:bodyPr anchor="b">
            <a:normAutofit/>
          </a:bodyPr>
          <a:lstStyle>
            <a:lvl1pPr>
              <a:defRPr sz="2400" b="1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graph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3B5774-1D2C-4827-BD3A-DCE70D1E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7B7F20-7373-49F1-8018-F5E00FDD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graphique 6">
            <a:extLst>
              <a:ext uri="{FF2B5EF4-FFF2-40B4-BE49-F238E27FC236}">
                <a16:creationId xmlns:a16="http://schemas.microsoft.com/office/drawing/2014/main" id="{C21E7B21-01BC-4676-96BE-38277105D20A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546600" y="381118"/>
            <a:ext cx="6807200" cy="569548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Graph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22E78835-319B-46FC-9D2E-0F4EE1BE79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701636"/>
            <a:ext cx="3533775" cy="3374968"/>
          </a:xfrm>
        </p:spPr>
        <p:txBody>
          <a:bodyPr>
            <a:normAutofit/>
          </a:bodyPr>
          <a:lstStyle>
            <a:lvl1pPr>
              <a:defRPr lang="fr-FR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"/>
                <a:ea typeface="+mn-ea"/>
                <a:cs typeface="+mn-cs"/>
              </a:defRPr>
            </a:lvl1pPr>
            <a:lvl2pPr>
              <a:defRPr sz="1600">
                <a:latin typeface="Roboto "/>
              </a:defRPr>
            </a:lvl2pPr>
            <a:lvl3pPr>
              <a:defRPr sz="1400">
                <a:latin typeface="Roboto "/>
              </a:defRPr>
            </a:lvl3pPr>
          </a:lstStyle>
          <a:p>
            <a:pPr marL="448073" lvl="0" indent="-3840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fr-FR" dirty="0"/>
              <a:t>Bullet type 1</a:t>
            </a:r>
          </a:p>
          <a:p>
            <a:pPr lvl="1"/>
            <a:r>
              <a:rPr lang="fr-FR" dirty="0"/>
              <a:t>Bullet type 2</a:t>
            </a:r>
          </a:p>
          <a:p>
            <a:pPr lvl="2"/>
            <a:r>
              <a:rPr lang="fr-FR" dirty="0"/>
              <a:t>Bullet type 3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5404CC57-37D5-42EB-A761-8394AA5A55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611313"/>
            <a:ext cx="3476625" cy="95408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latin typeface="Roboto "/>
              </a:defRPr>
            </a:lvl1pPr>
          </a:lstStyle>
          <a:p>
            <a:pPr lvl="0"/>
            <a:r>
              <a:rPr lang="fr-FR" dirty="0" err="1"/>
              <a:t>Sub-title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graph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3F35899-8DBC-4880-AAB8-2AD9C65CA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3" y="6212112"/>
            <a:ext cx="1638300" cy="44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8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&amp; Small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9EDC22-A386-4877-8EB0-CA35F8EF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50A318-3C7E-458F-94F0-597CD0F9C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4343E3A-3F6E-4745-9680-D849838C94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1" y="671513"/>
            <a:ext cx="2595562" cy="600075"/>
          </a:xfrm>
        </p:spPr>
        <p:txBody>
          <a:bodyPr anchor="b">
            <a:normAutofit/>
          </a:bodyPr>
          <a:lstStyle>
            <a:lvl1pPr algn="r">
              <a:defRPr lang="fr-FR" sz="2000" kern="12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E4B5D821-C4EE-49B4-A1DB-CE558C9F33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150" y="1447800"/>
            <a:ext cx="3109913" cy="1495425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87ED523-9ADB-454C-A961-1EC74FBAB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582" y="335562"/>
            <a:ext cx="1976074" cy="51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2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&amp; Small title &amp; tex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9EDC22-A386-4877-8EB0-CA35F8EF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50A318-3C7E-458F-94F0-597CD0F9C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4343E3A-3F6E-4745-9680-D849838C94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1" y="3367088"/>
            <a:ext cx="2595562" cy="600075"/>
          </a:xfrm>
        </p:spPr>
        <p:txBody>
          <a:bodyPr anchor="b">
            <a:normAutofit/>
          </a:bodyPr>
          <a:lstStyle>
            <a:lvl1pPr algn="r">
              <a:defRPr lang="fr-FR" sz="2000" kern="12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E4B5D821-C4EE-49B4-A1DB-CE558C9F33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150" y="4143375"/>
            <a:ext cx="3109913" cy="1495425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425F00E-AE09-49F3-8272-A5A1D3EE4C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89" y="335982"/>
            <a:ext cx="1918003" cy="51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8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title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3ED2FE-0C1D-4DFD-B27C-0C4FBC925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CA76F5-CBEB-4605-85CD-EF3E4DB7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‹#›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8CF880-E57F-48D8-9BA0-BFAC66E84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89" y="335982"/>
            <a:ext cx="1918003" cy="5192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11AE03-6E03-4813-B705-0853ABA50614}"/>
              </a:ext>
            </a:extLst>
          </p:cNvPr>
          <p:cNvSpPr/>
          <p:nvPr userDrawn="1"/>
        </p:nvSpPr>
        <p:spPr>
          <a:xfrm>
            <a:off x="0" y="208014"/>
            <a:ext cx="4543425" cy="83185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2C55B3BA-5E1E-4303-A11C-078004FF27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443" y="324982"/>
            <a:ext cx="3636997" cy="600075"/>
          </a:xfrm>
        </p:spPr>
        <p:txBody>
          <a:bodyPr anchor="b"/>
          <a:lstStyle>
            <a:lvl1pPr algn="r">
              <a:buNone/>
              <a:defRPr lang="en-US" sz="2800" b="1" kern="12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Title of your slide</a:t>
            </a:r>
          </a:p>
        </p:txBody>
      </p:sp>
    </p:spTree>
    <p:extLst>
      <p:ext uri="{BB962C8B-B14F-4D97-AF65-F5344CB8AC3E}">
        <p14:creationId xmlns:p14="http://schemas.microsoft.com/office/powerpoint/2010/main" val="160721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3ED2FE-0C1D-4DFD-B27C-0C4FBC925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CA76F5-CBEB-4605-85CD-EF3E4DB7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‹#›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E0BF4C7-4794-4EA1-9F33-7B56726B96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3" y="6212112"/>
            <a:ext cx="1638300" cy="44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1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855D64-EFDA-45E2-B839-11206BDA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892"/>
            <a:ext cx="8272549" cy="607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0" lang="fr-FR" sz="2800" b="1" i="0" u="none" strike="noStrike" kern="1200" cap="none" spc="0" normalizeH="0" baseline="0" noProof="0" dirty="0" err="1">
                <a:ln w="6350">
                  <a:noFill/>
                </a:ln>
                <a:solidFill>
                  <a:srgbClr val="126FD5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Title</a:t>
            </a:r>
            <a:r>
              <a:rPr kumimoji="0" lang="fr-FR" sz="2800" b="1" i="0" u="none" strike="noStrike" kern="1200" cap="none" spc="0" normalizeH="0" baseline="0" noProof="0" dirty="0">
                <a:ln w="6350">
                  <a:noFill/>
                </a:ln>
                <a:solidFill>
                  <a:srgbClr val="126FD5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of </a:t>
            </a:r>
            <a:r>
              <a:rPr kumimoji="0" lang="fr-FR" sz="2800" b="1" i="0" u="none" strike="noStrike" kern="1200" cap="none" spc="0" normalizeH="0" baseline="0" noProof="0" dirty="0" err="1">
                <a:ln w="6350">
                  <a:noFill/>
                </a:ln>
                <a:solidFill>
                  <a:srgbClr val="126FD5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your</a:t>
            </a:r>
            <a:r>
              <a:rPr kumimoji="0" lang="fr-FR" sz="2800" b="1" i="0" u="none" strike="noStrike" kern="1200" cap="none" spc="0" normalizeH="0" baseline="0" noProof="0" dirty="0">
                <a:ln w="6350">
                  <a:noFill/>
                </a:ln>
                <a:solidFill>
                  <a:srgbClr val="126FD5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 slide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D208E3-A29B-43EE-ADBE-F27226CA6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9046" y="1419484"/>
            <a:ext cx="9624753" cy="4696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Bullet type 1</a:t>
            </a:r>
          </a:p>
          <a:p>
            <a:pPr lvl="1"/>
            <a:r>
              <a:rPr lang="fr-FR" dirty="0"/>
              <a:t>Bullet type 2</a:t>
            </a:r>
          </a:p>
          <a:p>
            <a:pPr lvl="2"/>
            <a:r>
              <a:rPr lang="fr-FR" dirty="0"/>
              <a:t>Bullet type 3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8632B-D83B-49E1-98FC-3CA70A505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64955-0543-48B4-B5C1-D2E6F0A10B7D}" type="datetime1">
              <a:rPr lang="fr-FR" smtClean="0"/>
              <a:t>05/07/2024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A6F57C-E04B-49B0-9E2A-AE04AE473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53FE1F-3710-4913-AD27-3955A3A8A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E230-A5AE-4734-B68A-40B6135A48F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6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0" r:id="rId3"/>
    <p:sldLayoutId id="2147483652" r:id="rId4"/>
    <p:sldLayoutId id="2147483654" r:id="rId5"/>
    <p:sldLayoutId id="2147483666" r:id="rId6"/>
    <p:sldLayoutId id="2147483665" r:id="rId7"/>
    <p:sldLayoutId id="2147483670" r:id="rId8"/>
    <p:sldLayoutId id="2147483663" r:id="rId9"/>
    <p:sldLayoutId id="2147483669" r:id="rId10"/>
    <p:sldLayoutId id="214748366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800" b="1" kern="1200" noProof="0" dirty="0">
          <a:solidFill>
            <a:schemeClr val="accent2"/>
          </a:solidFill>
          <a:latin typeface="Roboto 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>
              <a:lumMod val="75000"/>
              <a:lumOff val="25000"/>
            </a:schemeClr>
          </a:solidFill>
          <a:latin typeface="Roboto 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Roboto 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"/>
        <a:defRPr sz="1800" kern="1200">
          <a:solidFill>
            <a:schemeClr val="tx1">
              <a:lumMod val="65000"/>
              <a:lumOff val="35000"/>
            </a:schemeClr>
          </a:solidFill>
          <a:latin typeface="Roboto 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888136-30C1-4990-BCD0-49C8379C3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8963" y="1147865"/>
            <a:ext cx="5048654" cy="2616739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Time-Domain Protection Scheme for Microgrids with Aggregated Inverter-Based Distributed Energy Resources</a:t>
            </a:r>
            <a:endParaRPr lang="fr-FR" sz="3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0E9F427-D41B-42DC-8186-8A0DBB4E6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8110" y="3959157"/>
            <a:ext cx="4395780" cy="1585609"/>
          </a:xfrm>
        </p:spPr>
        <p:txBody>
          <a:bodyPr anchor="ctr">
            <a:normAutofit/>
          </a:bodyPr>
          <a:lstStyle/>
          <a:p>
            <a:pPr algn="ctr"/>
            <a:r>
              <a:rPr lang="fr-FR" sz="2000" dirty="0"/>
              <a:t>Husam Samkari, PhD, PE</a:t>
            </a:r>
          </a:p>
          <a:p>
            <a:pPr algn="ctr">
              <a:lnSpc>
                <a:spcPct val="100000"/>
              </a:lnSpc>
            </a:pPr>
            <a:r>
              <a:rPr lang="en-US" sz="2000" dirty="0"/>
              <a:t>Assistant Professor</a:t>
            </a:r>
          </a:p>
          <a:p>
            <a:pPr algn="ctr">
              <a:lnSpc>
                <a:spcPct val="100000"/>
              </a:lnSpc>
            </a:pPr>
            <a:r>
              <a:rPr lang="en-US" sz="2000" dirty="0"/>
              <a:t>University of Tabuk</a:t>
            </a:r>
            <a:endParaRPr lang="fr-FR" sz="2000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A0053BE6-CA84-0BB3-9848-7E022F8D2D43}"/>
              </a:ext>
            </a:extLst>
          </p:cNvPr>
          <p:cNvSpPr txBox="1">
            <a:spLocks/>
          </p:cNvSpPr>
          <p:nvPr/>
        </p:nvSpPr>
        <p:spPr>
          <a:xfrm>
            <a:off x="9883302" y="6128426"/>
            <a:ext cx="2130358" cy="729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Courier New" panose="02070309020205020404" pitchFamily="49" charset="0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Fira Sans SemiBold" panose="020B06030500000200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/>
              <a:t>July 26, 2024</a:t>
            </a:r>
          </a:p>
        </p:txBody>
      </p:sp>
    </p:spTree>
    <p:extLst>
      <p:ext uri="{BB962C8B-B14F-4D97-AF65-F5344CB8AC3E}">
        <p14:creationId xmlns:p14="http://schemas.microsoft.com/office/powerpoint/2010/main" val="103871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IBR Compared to Other Resources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02925-6491-45E0-A745-F1A9500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1" y="1219449"/>
            <a:ext cx="5004514" cy="4896196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Single line to ground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Fault supplied by the IBR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Not reliable signals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Because of IBR fast response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Wind type-1 and synchronous generator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Reliable replica power signal 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dc offset removed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10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096624-C315-D1AF-954F-4A7B9450F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221" y="1336182"/>
            <a:ext cx="5401566" cy="4673105"/>
          </a:xfrm>
          <a:prstGeom prst="rect">
            <a:avLst/>
          </a:prstGeom>
        </p:spPr>
      </p:pic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690C9CFF-1D05-E1D0-5A62-9383C9DC0217}"/>
              </a:ext>
            </a:extLst>
          </p:cNvPr>
          <p:cNvSpPr txBox="1">
            <a:spLocks/>
          </p:cNvSpPr>
          <p:nvPr/>
        </p:nvSpPr>
        <p:spPr>
          <a:xfrm>
            <a:off x="10252953" y="5750520"/>
            <a:ext cx="1100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Reference [3]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492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Protection Scheme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2024 EMTP® International User Conference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02925-6491-45E0-A745-F1A9500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0" y="1219449"/>
            <a:ext cx="10307240" cy="48961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Low bandwidth communication between relays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Modified directional comparison scheme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Radial, loop and dynamic microgrid topologies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In-Zone fault: 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One relay at boarder of zone declares </a:t>
            </a:r>
            <a:r>
              <a:rPr lang="en-US" sz="2800" dirty="0"/>
              <a:t>forward (FWD)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The other relay declares reverse (REV)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Out-of-Zone fault: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Both relays declare FWD or REV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11</a:t>
            </a:fld>
            <a:endParaRPr lang="fr-FR" dirty="0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ABD482F-DA16-7847-E99E-F870E95FF8BC}"/>
              </a:ext>
            </a:extLst>
          </p:cNvPr>
          <p:cNvSpPr txBox="1">
            <a:spLocks/>
          </p:cNvSpPr>
          <p:nvPr/>
        </p:nvSpPr>
        <p:spPr>
          <a:xfrm>
            <a:off x="10252953" y="5750520"/>
            <a:ext cx="1100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Reference [2]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018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Protection Scheme: Radial Systems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02925-6491-45E0-A745-F1A9500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0" y="3949430"/>
            <a:ext cx="10307240" cy="21662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Reference is microgrid’s point of common coupling (PCC)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Downstream looking from PCC to end of feeder (FWD)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Upstream looking back to PCC (REV)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12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8EC537-290A-1F1F-6A9B-F72E588BB9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320"/>
          <a:stretch/>
        </p:blipFill>
        <p:spPr>
          <a:xfrm>
            <a:off x="1726990" y="1102745"/>
            <a:ext cx="8037791" cy="2846685"/>
          </a:xfrm>
          <a:prstGeom prst="rect">
            <a:avLst/>
          </a:prstGeom>
        </p:spPr>
      </p:pic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81A4EEEA-C724-D9E6-D24B-985A8CE47647}"/>
              </a:ext>
            </a:extLst>
          </p:cNvPr>
          <p:cNvSpPr txBox="1">
            <a:spLocks/>
          </p:cNvSpPr>
          <p:nvPr/>
        </p:nvSpPr>
        <p:spPr>
          <a:xfrm>
            <a:off x="10252953" y="5750520"/>
            <a:ext cx="1100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Reference [2]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7573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Relay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13</a:t>
            </a:fld>
            <a:endParaRPr lang="fr-FR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CD29CB2-33DA-4A07-9F53-826DACEE7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22" y="1054692"/>
            <a:ext cx="10973155" cy="4748616"/>
          </a:xfrm>
          <a:prstGeom prst="rect">
            <a:avLst/>
          </a:prstGeom>
        </p:spPr>
      </p:pic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954816A6-1CD2-5F40-9A8C-46DA248B257C}"/>
              </a:ext>
            </a:extLst>
          </p:cNvPr>
          <p:cNvSpPr txBox="1">
            <a:spLocks/>
          </p:cNvSpPr>
          <p:nvPr/>
        </p:nvSpPr>
        <p:spPr>
          <a:xfrm>
            <a:off x="10252953" y="5750520"/>
            <a:ext cx="1100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Reference [2]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680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Relay: Time-Domain Protection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02925-6491-45E0-A745-F1A9500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0" y="3949430"/>
            <a:ext cx="10307240" cy="216621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Digital quantities processed through per-phase delta filters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Applies decoupled double synchronous reference frame (DDSRF) algorithm 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Improve signals’ reliability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Calculate instantaneous symmetrical components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14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AC1F2-2C88-DCFB-86E2-92C670AE8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28" y="1210607"/>
            <a:ext cx="10554543" cy="2390255"/>
          </a:xfrm>
          <a:prstGeom prst="rect">
            <a:avLst/>
          </a:prstGeom>
        </p:spPr>
      </p:pic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809C66E2-CEC9-8C1A-0C6F-A95560FB702D}"/>
              </a:ext>
            </a:extLst>
          </p:cNvPr>
          <p:cNvSpPr txBox="1">
            <a:spLocks/>
          </p:cNvSpPr>
          <p:nvPr/>
        </p:nvSpPr>
        <p:spPr>
          <a:xfrm>
            <a:off x="10252953" y="5750520"/>
            <a:ext cx="1100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Reference [2]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5259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Relay: Phasor-Based Protection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02925-6491-45E0-A745-F1A9500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0" y="3949430"/>
            <a:ext cx="10307240" cy="216621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Symmetrical components transformation is applied to phasor three-phase voltage components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Delta filter is applied to calculate superimposed voltage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Used to restrain the overcurrent element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15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B7DADE-DA6D-7B10-ACC0-D08BC6627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7" y="1472667"/>
            <a:ext cx="11165568" cy="2523704"/>
          </a:xfrm>
          <a:prstGeom prst="rect">
            <a:avLst/>
          </a:prstGeom>
        </p:spPr>
      </p:pic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3E2BDC46-A6CC-1D82-A11B-7A55838D9E93}"/>
              </a:ext>
            </a:extLst>
          </p:cNvPr>
          <p:cNvSpPr txBox="1">
            <a:spLocks/>
          </p:cNvSpPr>
          <p:nvPr/>
        </p:nvSpPr>
        <p:spPr>
          <a:xfrm>
            <a:off x="10252953" y="5750520"/>
            <a:ext cx="1100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Reference [2]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8962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Relay: </a:t>
            </a:r>
            <a:r>
              <a:rPr lang="en-US" b="1" dirty="0"/>
              <a:t>Operating Characteristic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02925-6491-45E0-A745-F1A9500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0" y="1219449"/>
            <a:ext cx="5641029" cy="48961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Output from DDSRF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Superimposed positive-sequence direct-axis current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Superimposed positive-sequence direct-axis voltage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Calculate instantaneous power "Watt component”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Calculate instantaneous energy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16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CFFD2-5ACF-968F-96CE-EC58BB1CA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590" y="1246164"/>
            <a:ext cx="4625569" cy="24204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4C1CFD-DC34-449A-CC10-BF369C304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591" y="3687405"/>
            <a:ext cx="4666209" cy="242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64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Relay: Trip Logic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17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C59A5-8010-745A-9F00-2F48EEB23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41" y="1015719"/>
            <a:ext cx="11370826" cy="44243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F022CD-462A-7AF2-BA10-1B2A6E02FB95}"/>
              </a:ext>
            </a:extLst>
          </p:cNvPr>
          <p:cNvCxnSpPr/>
          <p:nvPr/>
        </p:nvCxnSpPr>
        <p:spPr>
          <a:xfrm flipV="1">
            <a:off x="6928338" y="5157982"/>
            <a:ext cx="993531" cy="77323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98E9C78-8C72-EA90-C33B-C1EA71618028}"/>
              </a:ext>
            </a:extLst>
          </p:cNvPr>
          <p:cNvSpPr txBox="1"/>
          <p:nvPr/>
        </p:nvSpPr>
        <p:spPr>
          <a:xfrm>
            <a:off x="2140085" y="5667352"/>
            <a:ext cx="492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65E09"/>
                </a:solidFill>
              </a:rPr>
              <a:t>From the Time-Domain Protection</a:t>
            </a: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50814E0C-FD4A-E91F-459D-7342EC59C1C0}"/>
              </a:ext>
            </a:extLst>
          </p:cNvPr>
          <p:cNvSpPr txBox="1">
            <a:spLocks/>
          </p:cNvSpPr>
          <p:nvPr/>
        </p:nvSpPr>
        <p:spPr>
          <a:xfrm>
            <a:off x="10252953" y="5750520"/>
            <a:ext cx="1100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Reference [2]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1890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EMTP Model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02925-6491-45E0-A745-F1A9500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0" y="1219449"/>
            <a:ext cx="5641029" cy="48961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IBR aggregated model: 2 MW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Three phase two-level VSC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IBR Control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Photovoltaic (PV) model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Superimposed relay model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Time-Domain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Phasor-Based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Communication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Logic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18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123B7-1E23-03B4-23DA-D369FBD718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0"/>
          <a:stretch/>
        </p:blipFill>
        <p:spPr bwMode="auto">
          <a:xfrm>
            <a:off x="6111210" y="1377782"/>
            <a:ext cx="5407904" cy="47378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087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Case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02925-6491-45E0-A745-F1A9500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0" y="1219449"/>
            <a:ext cx="10307240" cy="48961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Impact of IBR [3]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Generic microgrid system [2]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Transmission line with sending and receiving ends [1]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IEEE 34-bus system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Unbalanced three-phase radial system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Actual feeder that was in Arizona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Nominal voltage of 24.9 kV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Unbalanced loading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61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200" b="0" i="0" dirty="0">
                <a:solidFill>
                  <a:schemeClr val="bg2">
                    <a:lumMod val="9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2024 </a:t>
            </a:r>
            <a:r>
              <a:rPr lang="fr-FR" sz="1200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EMTP</a:t>
            </a:r>
            <a:r>
              <a:rPr lang="en-CA" sz="1200" b="0" i="0" dirty="0">
                <a:solidFill>
                  <a:schemeClr val="bg2">
                    <a:lumMod val="9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® International User Conference</a:t>
            </a:r>
            <a:endParaRPr lang="fr-FR" sz="1200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1E5FA0B7-4E32-4075-B28E-0F5F9A043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2" y="1624519"/>
            <a:ext cx="5049438" cy="449112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88396"/>
                </a:solidFill>
              </a:rPr>
              <a:t>Introduction</a:t>
            </a:r>
          </a:p>
          <a:p>
            <a:pPr lvl="1"/>
            <a:r>
              <a:rPr lang="en-US" sz="2200" dirty="0"/>
              <a:t>Objective</a:t>
            </a:r>
          </a:p>
          <a:p>
            <a:pPr lvl="1"/>
            <a:r>
              <a:rPr lang="en-US" sz="2200" dirty="0"/>
              <a:t>Problem Definition</a:t>
            </a:r>
          </a:p>
          <a:p>
            <a:r>
              <a:rPr lang="en-US" sz="2400" dirty="0">
                <a:solidFill>
                  <a:srgbClr val="088396"/>
                </a:solidFill>
              </a:rPr>
              <a:t>Background</a:t>
            </a:r>
          </a:p>
          <a:p>
            <a:pPr lvl="1"/>
            <a:r>
              <a:rPr lang="en-US" sz="2200" dirty="0"/>
              <a:t>Protection Challenges</a:t>
            </a:r>
          </a:p>
          <a:p>
            <a:pPr lvl="1"/>
            <a:r>
              <a:rPr lang="en-US" sz="2200" dirty="0"/>
              <a:t>Superimposed Quantities</a:t>
            </a:r>
          </a:p>
          <a:p>
            <a:r>
              <a:rPr lang="en-US" sz="2400" dirty="0">
                <a:solidFill>
                  <a:srgbClr val="088396"/>
                </a:solidFill>
              </a:rPr>
              <a:t>Proposed Protection Scheme</a:t>
            </a:r>
          </a:p>
          <a:p>
            <a:pPr lvl="1"/>
            <a:r>
              <a:rPr lang="en-US" sz="2200" dirty="0"/>
              <a:t>Radial Systems</a:t>
            </a:r>
          </a:p>
          <a:p>
            <a:pPr lvl="1"/>
            <a:r>
              <a:rPr lang="en-US" sz="2200" dirty="0"/>
              <a:t>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0210A-C09B-5FD4-2FAA-7A15E7B7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2</a:t>
            </a:fld>
            <a:endParaRPr lang="fr-FR" dirty="0"/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EF9CFB83-83BF-6F60-60AA-AD566C6A7204}"/>
              </a:ext>
            </a:extLst>
          </p:cNvPr>
          <p:cNvSpPr txBox="1">
            <a:spLocks/>
          </p:cNvSpPr>
          <p:nvPr/>
        </p:nvSpPr>
        <p:spPr>
          <a:xfrm>
            <a:off x="6085881" y="1624517"/>
            <a:ext cx="5049438" cy="449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8073" indent="-3840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"/>
                <a:ea typeface="+mn-ea"/>
                <a:cs typeface="+mn-cs"/>
              </a:defRPr>
            </a:lvl1pPr>
            <a:lvl2pPr marL="822992" indent="-28576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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"/>
                <a:ea typeface="+mn-ea"/>
                <a:cs typeface="+mn-cs"/>
              </a:defRPr>
            </a:lvl3pPr>
            <a:lvl4pPr marL="116133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1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88396"/>
                </a:solidFill>
              </a:rPr>
              <a:t>Proposed Relay</a:t>
            </a:r>
          </a:p>
          <a:p>
            <a:pPr lvl="1"/>
            <a:r>
              <a:rPr lang="en-US" sz="2200" dirty="0"/>
              <a:t>Time-Domain and Phasor-Based Protection</a:t>
            </a:r>
          </a:p>
          <a:p>
            <a:pPr lvl="1"/>
            <a:r>
              <a:rPr lang="en-US" sz="2200" dirty="0"/>
              <a:t>Operating Characteristic</a:t>
            </a:r>
          </a:p>
          <a:p>
            <a:pPr lvl="1"/>
            <a:r>
              <a:rPr lang="en-US" sz="2200" dirty="0"/>
              <a:t>Trip Logic</a:t>
            </a:r>
          </a:p>
          <a:p>
            <a:r>
              <a:rPr lang="en-US" sz="2400" dirty="0">
                <a:solidFill>
                  <a:srgbClr val="088396"/>
                </a:solidFill>
              </a:rPr>
              <a:t>EMTP Model</a:t>
            </a:r>
            <a:endParaRPr lang="en-US" sz="2200" dirty="0">
              <a:solidFill>
                <a:srgbClr val="088396"/>
              </a:solidFill>
            </a:endParaRPr>
          </a:p>
          <a:p>
            <a:r>
              <a:rPr lang="en-US" sz="2400" dirty="0">
                <a:solidFill>
                  <a:srgbClr val="088396"/>
                </a:solidFill>
              </a:rPr>
              <a:t>Key Results</a:t>
            </a:r>
          </a:p>
          <a:p>
            <a:pPr lvl="1"/>
            <a:r>
              <a:rPr lang="en-US" sz="2200" dirty="0"/>
              <a:t>Fault Types and Location </a:t>
            </a:r>
          </a:p>
          <a:p>
            <a:pPr lvl="1"/>
            <a:r>
              <a:rPr lang="en-US" sz="2200" dirty="0"/>
              <a:t>Grid-Isolated and Interconnected Modes</a:t>
            </a:r>
          </a:p>
          <a:p>
            <a:r>
              <a:rPr lang="en-US" sz="2600" dirty="0">
                <a:solidFill>
                  <a:srgbClr val="088396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72814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Case: Modified IEEE 34-Bus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20</a:t>
            </a:fld>
            <a:endParaRPr lang="fr-FR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CD0110A3-C682-014E-50A1-EAE41E8E9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999" y="978894"/>
            <a:ext cx="10210001" cy="5100893"/>
          </a:xfrm>
          <a:prstGeom prst="rect">
            <a:avLst/>
          </a:prstGeom>
        </p:spPr>
      </p:pic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0807963-87CD-3F3E-7760-08DBB542371C}"/>
              </a:ext>
            </a:extLst>
          </p:cNvPr>
          <p:cNvSpPr txBox="1">
            <a:spLocks/>
          </p:cNvSpPr>
          <p:nvPr/>
        </p:nvSpPr>
        <p:spPr>
          <a:xfrm>
            <a:off x="10252953" y="5750520"/>
            <a:ext cx="1100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Reference [2]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7817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Comparing the Proposed Method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02925-6491-45E0-A745-F1A9500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2" y="1219449"/>
            <a:ext cx="3661626" cy="48961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Watt component (</a:t>
            </a:r>
            <a:r>
              <a:rPr lang="el-GR" sz="2600" dirty="0">
                <a:latin typeface="Mathcad UniMath" panose="02000503020000020003" pitchFamily="50" charset="0"/>
              </a:rPr>
              <a:t>Δ</a:t>
            </a:r>
            <a:r>
              <a:rPr lang="en-US" sz="2600" dirty="0"/>
              <a:t>Wd1) reliable when IBR is the main source of fault current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Proposed method reduces IBRs impact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21</a:t>
            </a:fld>
            <a:endParaRPr lang="fr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E3553D-E40B-C15D-005D-3B521219E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510" y="1159741"/>
            <a:ext cx="5429200" cy="489619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4302FF-6660-E258-7523-D0A0352FC2F0}"/>
              </a:ext>
            </a:extLst>
          </p:cNvPr>
          <p:cNvCxnSpPr>
            <a:cxnSpLocks/>
          </p:cNvCxnSpPr>
          <p:nvPr/>
        </p:nvCxnSpPr>
        <p:spPr>
          <a:xfrm>
            <a:off x="5958604" y="3332068"/>
            <a:ext cx="1441863" cy="74206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EA2BC9-FBDD-8058-06DA-A4F7B77744CB}"/>
              </a:ext>
            </a:extLst>
          </p:cNvPr>
          <p:cNvSpPr txBox="1"/>
          <p:nvPr/>
        </p:nvSpPr>
        <p:spPr>
          <a:xfrm>
            <a:off x="4931788" y="3101235"/>
            <a:ext cx="122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E65E09"/>
                </a:solidFill>
                <a:latin typeface="Mathcad UniMath" panose="02000503020000020003" pitchFamily="50" charset="0"/>
              </a:rPr>
              <a:t>Δ</a:t>
            </a:r>
            <a:r>
              <a:rPr lang="en-US" sz="2400" dirty="0">
                <a:solidFill>
                  <a:srgbClr val="E65E09"/>
                </a:solidFill>
              </a:rPr>
              <a:t>Wd1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5040CF-5FBA-1EF8-CFAD-E78F23A60546}"/>
              </a:ext>
            </a:extLst>
          </p:cNvPr>
          <p:cNvCxnSpPr>
            <a:cxnSpLocks/>
          </p:cNvCxnSpPr>
          <p:nvPr/>
        </p:nvCxnSpPr>
        <p:spPr>
          <a:xfrm flipV="1">
            <a:off x="5963510" y="2383068"/>
            <a:ext cx="1229433" cy="949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104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SLG Fault, Grid-Isolated, Location 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02925-6491-45E0-A745-F1A9500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2" y="1219449"/>
            <a:ext cx="4410960" cy="489619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Single line to ground fault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Grid-Isolated Mode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(a) Relay at node 846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Fault supplied by conventional source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(b) Relay at node 848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Fault supplied by IBR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Direction of fault in </a:t>
            </a:r>
            <a:r>
              <a:rPr lang="en-US" sz="2600" dirty="0">
                <a:solidFill>
                  <a:srgbClr val="E65E09"/>
                </a:solidFill>
              </a:rPr>
              <a:t>2.6 </a:t>
            </a:r>
            <a:r>
              <a:rPr lang="en-US" sz="2600" dirty="0" err="1">
                <a:solidFill>
                  <a:srgbClr val="E65E09"/>
                </a:solidFill>
              </a:rPr>
              <a:t>ms</a:t>
            </a:r>
            <a:endParaRPr lang="en-US" sz="2600" dirty="0">
              <a:solidFill>
                <a:srgbClr val="E65E0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600" dirty="0"/>
              <a:t>IN-ZONE asserted in </a:t>
            </a:r>
            <a:r>
              <a:rPr lang="en-US" sz="2600" dirty="0">
                <a:solidFill>
                  <a:srgbClr val="E65E09"/>
                </a:solidFill>
              </a:rPr>
              <a:t>6.6 </a:t>
            </a:r>
            <a:r>
              <a:rPr lang="en-US" sz="2600" dirty="0" err="1">
                <a:solidFill>
                  <a:srgbClr val="E65E09"/>
                </a:solidFill>
              </a:rPr>
              <a:t>ms</a:t>
            </a:r>
            <a:endParaRPr lang="en-US" sz="2600" dirty="0">
              <a:solidFill>
                <a:srgbClr val="E65E0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600" dirty="0"/>
              <a:t>TRIP asserted in </a:t>
            </a:r>
            <a:r>
              <a:rPr lang="en-US" sz="2600" dirty="0">
                <a:solidFill>
                  <a:srgbClr val="E65E09"/>
                </a:solidFill>
              </a:rPr>
              <a:t>7.7 </a:t>
            </a:r>
            <a:r>
              <a:rPr lang="en-US" sz="2600" dirty="0" err="1">
                <a:solidFill>
                  <a:srgbClr val="E65E09"/>
                </a:solidFill>
              </a:rPr>
              <a:t>ms</a:t>
            </a:r>
            <a:endParaRPr lang="en-US" sz="2600" dirty="0">
              <a:solidFill>
                <a:srgbClr val="E65E0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22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FB6CC-6ECD-1F31-4281-2C7B338F7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522" y="1000694"/>
            <a:ext cx="6306156" cy="52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39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DLG Fault, Grid-Isolated, Location 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02925-6491-45E0-A745-F1A9500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2" y="1219449"/>
            <a:ext cx="4410960" cy="489619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Double line to ground fault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Grid-Isolated Mode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(a) Relay at node 816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Fault supplied by conventional source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(b) Relay at node 824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Fault supplied by IBR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Direction of fault in </a:t>
            </a:r>
            <a:r>
              <a:rPr lang="en-US" sz="2600" dirty="0">
                <a:solidFill>
                  <a:srgbClr val="E65E09"/>
                </a:solidFill>
              </a:rPr>
              <a:t>2.2 </a:t>
            </a:r>
            <a:r>
              <a:rPr lang="en-US" sz="2600" dirty="0" err="1">
                <a:solidFill>
                  <a:srgbClr val="E65E09"/>
                </a:solidFill>
              </a:rPr>
              <a:t>ms</a:t>
            </a:r>
            <a:endParaRPr lang="en-US" sz="2600" dirty="0">
              <a:solidFill>
                <a:srgbClr val="E65E0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600" dirty="0"/>
              <a:t>IN-ZONE asserted in </a:t>
            </a:r>
            <a:r>
              <a:rPr lang="en-US" sz="2600" dirty="0">
                <a:solidFill>
                  <a:srgbClr val="E65E09"/>
                </a:solidFill>
              </a:rPr>
              <a:t>6.1 </a:t>
            </a:r>
            <a:r>
              <a:rPr lang="en-US" sz="2600" dirty="0" err="1">
                <a:solidFill>
                  <a:srgbClr val="E65E09"/>
                </a:solidFill>
              </a:rPr>
              <a:t>ms</a:t>
            </a:r>
            <a:endParaRPr lang="en-US" sz="2600" dirty="0">
              <a:solidFill>
                <a:srgbClr val="E65E0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600" dirty="0"/>
              <a:t>TRIP asserted in </a:t>
            </a:r>
            <a:r>
              <a:rPr lang="en-US" sz="2600" dirty="0">
                <a:solidFill>
                  <a:srgbClr val="E65E09"/>
                </a:solidFill>
              </a:rPr>
              <a:t>6.9 </a:t>
            </a:r>
            <a:r>
              <a:rPr lang="en-US" sz="2600" dirty="0" err="1">
                <a:solidFill>
                  <a:srgbClr val="E65E09"/>
                </a:solidFill>
              </a:rPr>
              <a:t>ms</a:t>
            </a:r>
            <a:endParaRPr lang="en-US" sz="2600" dirty="0">
              <a:solidFill>
                <a:srgbClr val="E65E0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23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E76CDB-6557-6BC7-D018-644AFA960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790" y="1105458"/>
            <a:ext cx="6219619" cy="513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02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LL Fault, Grid-Interconnected, Location 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02925-6491-45E0-A745-F1A9500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2" y="1219449"/>
            <a:ext cx="4410960" cy="489619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Line to line fault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Grid-Interconnected Mode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(a) Relay at node 858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Fault supplied by conventional source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(b) Relay at node 834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Fault supplied by IBR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Direction of fault in </a:t>
            </a:r>
            <a:r>
              <a:rPr lang="en-US" sz="2600" dirty="0">
                <a:solidFill>
                  <a:srgbClr val="E65E09"/>
                </a:solidFill>
              </a:rPr>
              <a:t>2.4 </a:t>
            </a:r>
            <a:r>
              <a:rPr lang="en-US" sz="2600" dirty="0" err="1">
                <a:solidFill>
                  <a:srgbClr val="E65E09"/>
                </a:solidFill>
              </a:rPr>
              <a:t>ms</a:t>
            </a:r>
            <a:endParaRPr lang="en-US" sz="2600" dirty="0">
              <a:solidFill>
                <a:srgbClr val="E65E0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600" dirty="0"/>
              <a:t>IN-ZONE asserted in </a:t>
            </a:r>
            <a:r>
              <a:rPr lang="en-US" sz="2600" dirty="0">
                <a:solidFill>
                  <a:srgbClr val="E65E09"/>
                </a:solidFill>
              </a:rPr>
              <a:t>6.4 </a:t>
            </a:r>
            <a:r>
              <a:rPr lang="en-US" sz="2600" dirty="0" err="1">
                <a:solidFill>
                  <a:srgbClr val="E65E09"/>
                </a:solidFill>
              </a:rPr>
              <a:t>ms</a:t>
            </a:r>
            <a:endParaRPr lang="en-US" sz="2600" dirty="0">
              <a:solidFill>
                <a:srgbClr val="E65E0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600" dirty="0"/>
              <a:t>TRIP asserted in </a:t>
            </a:r>
            <a:r>
              <a:rPr lang="en-US" sz="2600" dirty="0">
                <a:solidFill>
                  <a:srgbClr val="E65E09"/>
                </a:solidFill>
              </a:rPr>
              <a:t>6.7 </a:t>
            </a:r>
            <a:r>
              <a:rPr lang="en-US" sz="2600" dirty="0" err="1">
                <a:solidFill>
                  <a:srgbClr val="E65E09"/>
                </a:solidFill>
              </a:rPr>
              <a:t>ms</a:t>
            </a:r>
            <a:endParaRPr lang="en-US" sz="2600" dirty="0">
              <a:solidFill>
                <a:srgbClr val="E65E0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24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714AD4-B137-DBDD-1F6B-D94733C20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817" y="1073719"/>
            <a:ext cx="6143566" cy="506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64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Signals Response Time Statistics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02925-6491-45E0-A745-F1A9500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2" y="1219449"/>
            <a:ext cx="4410960" cy="4896196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Statistics for </a:t>
            </a:r>
            <a:r>
              <a:rPr lang="en-US" sz="2600" dirty="0">
                <a:solidFill>
                  <a:srgbClr val="E65E09"/>
                </a:solidFill>
              </a:rPr>
              <a:t>120 tests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10 possibilities of fault types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Low and high Rf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3 locations and both modes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Average response time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FWD/REV &lt; </a:t>
            </a:r>
            <a:r>
              <a:rPr lang="en-US" sz="2400" dirty="0">
                <a:solidFill>
                  <a:srgbClr val="E65E09"/>
                </a:solidFill>
              </a:rPr>
              <a:t>¼ cycle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IN-ZONE &lt; </a:t>
            </a:r>
            <a:r>
              <a:rPr lang="en-US" sz="2400" dirty="0">
                <a:solidFill>
                  <a:srgbClr val="E65E09"/>
                </a:solidFill>
              </a:rPr>
              <a:t>½ cycle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TRIP ≈ </a:t>
            </a:r>
            <a:r>
              <a:rPr lang="en-US" sz="2400" dirty="0">
                <a:solidFill>
                  <a:srgbClr val="E65E09"/>
                </a:solidFill>
              </a:rPr>
              <a:t>½ cycle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Maximum response time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FWD/REV &lt; </a:t>
            </a:r>
            <a:r>
              <a:rPr lang="en-US" sz="2400" dirty="0">
                <a:solidFill>
                  <a:srgbClr val="E65E09"/>
                </a:solidFill>
              </a:rPr>
              <a:t>½ cycle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IN-ZONE &lt; </a:t>
            </a:r>
            <a:r>
              <a:rPr lang="en-US" sz="2400" dirty="0">
                <a:solidFill>
                  <a:srgbClr val="E65E09"/>
                </a:solidFill>
              </a:rPr>
              <a:t>1 cycle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TRIP ≈ </a:t>
            </a:r>
            <a:r>
              <a:rPr lang="en-US" sz="2400" dirty="0">
                <a:solidFill>
                  <a:srgbClr val="E65E09"/>
                </a:solidFill>
              </a:rPr>
              <a:t>1 cycle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25</a:t>
            </a:fld>
            <a:endParaRPr lang="fr-FR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43126E9-265F-0E6A-116D-350BF5461F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248761"/>
              </p:ext>
            </p:extLst>
          </p:nvPr>
        </p:nvGraphicFramePr>
        <p:xfrm>
          <a:off x="5147240" y="2138120"/>
          <a:ext cx="6862541" cy="3392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698814" imgH="3311501" progId="Excel.Sheet.12">
                  <p:embed/>
                </p:oleObj>
              </mc:Choice>
              <mc:Fallback>
                <p:oleObj name="Worksheet" r:id="rId2" imgW="6698814" imgH="3311501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47240" y="2138120"/>
                        <a:ext cx="6862541" cy="3392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A0B4EEBC-73AB-0527-177E-93EE03C56775}"/>
              </a:ext>
            </a:extLst>
          </p:cNvPr>
          <p:cNvSpPr txBox="1">
            <a:spLocks/>
          </p:cNvSpPr>
          <p:nvPr/>
        </p:nvSpPr>
        <p:spPr>
          <a:xfrm>
            <a:off x="10252953" y="5750520"/>
            <a:ext cx="1100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Reference [2]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950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02925-6491-45E0-A745-F1A9500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0" y="1219449"/>
            <a:ext cx="10307240" cy="48961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Proposed relays trip for in-zone fault in half-cycle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Requiring only low bandwidth communication 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During grid-interconnected and grid-isolated modes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The average response time to indicate fault direction is </a:t>
            </a:r>
            <a:r>
              <a:rPr lang="en-US" sz="2600" dirty="0">
                <a:solidFill>
                  <a:srgbClr val="E65E09"/>
                </a:solidFill>
              </a:rPr>
              <a:t>3 </a:t>
            </a:r>
            <a:r>
              <a:rPr lang="en-US" sz="2600" dirty="0" err="1">
                <a:solidFill>
                  <a:srgbClr val="E65E09"/>
                </a:solidFill>
              </a:rPr>
              <a:t>ms</a:t>
            </a:r>
            <a:r>
              <a:rPr lang="en-US" sz="2600" dirty="0">
                <a:solidFill>
                  <a:srgbClr val="E65E09"/>
                </a:solidFill>
              </a:rPr>
              <a:t> </a:t>
            </a:r>
            <a:r>
              <a:rPr lang="en-US" sz="2600" dirty="0"/>
              <a:t>and to identify fault zone is </a:t>
            </a:r>
            <a:r>
              <a:rPr lang="en-US" sz="2600" dirty="0">
                <a:solidFill>
                  <a:srgbClr val="E65E09"/>
                </a:solidFill>
              </a:rPr>
              <a:t>7 </a:t>
            </a:r>
            <a:r>
              <a:rPr lang="en-US" sz="2600" dirty="0" err="1">
                <a:solidFill>
                  <a:srgbClr val="E65E09"/>
                </a:solidFill>
              </a:rPr>
              <a:t>ms</a:t>
            </a:r>
            <a:endParaRPr lang="en-US" sz="2600" dirty="0">
              <a:solidFill>
                <a:srgbClr val="E65E0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600" dirty="0"/>
              <a:t>The proposed relay provides reliable directional element when IBR is the main source of fault current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DDSRF used to calculate superimposed positive-sequence direct energy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047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(continued)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02925-6491-45E0-A745-F1A9500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0" y="1219449"/>
            <a:ext cx="10307240" cy="48961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Proposed scheme and relay functioned reliably based on study cases conducted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However, very high fault resistance conditions in stiff systems are challenging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Because scheme sensitivity determined by voltage threshold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DDSRF introduces </a:t>
            </a:r>
            <a:r>
              <a:rPr lang="en-US" sz="2600" dirty="0">
                <a:solidFill>
                  <a:srgbClr val="E65E09"/>
                </a:solidFill>
              </a:rPr>
              <a:t>1 </a:t>
            </a:r>
            <a:r>
              <a:rPr lang="en-US" sz="2600" dirty="0" err="1">
                <a:solidFill>
                  <a:srgbClr val="E65E09"/>
                </a:solidFill>
              </a:rPr>
              <a:t>ms</a:t>
            </a:r>
            <a:r>
              <a:rPr lang="en-US" sz="2600" dirty="0">
                <a:solidFill>
                  <a:srgbClr val="E65E09"/>
                </a:solidFill>
              </a:rPr>
              <a:t> delay </a:t>
            </a:r>
            <a:r>
              <a:rPr lang="en-US" sz="2600" dirty="0"/>
              <a:t>to superimposed quantities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560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02925-6491-45E0-A745-F1A9500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0" y="1219449"/>
            <a:ext cx="10307240" cy="48961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To put this scheme to practical use: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More testing is required including evaluation for different types and sizes of microgrids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Test DDSRF-based superimposed element using hardware-in-the-loop simulation and physical test environments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Model systems with large numbers of IBRs instead of aggregated IBRs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Conducting more sensitivity analysis on proposed relay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651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888136-30C1-4990-BCD0-49C8379C3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107" y="1371600"/>
            <a:ext cx="4395783" cy="1867711"/>
          </a:xfrm>
        </p:spPr>
        <p:txBody>
          <a:bodyPr>
            <a:noAutofit/>
          </a:bodyPr>
          <a:lstStyle/>
          <a:p>
            <a:pPr algn="ctr"/>
            <a:br>
              <a:rPr lang="fr-FR" sz="3000" dirty="0"/>
            </a:br>
            <a:r>
              <a:rPr lang="fr-FR" sz="3000" dirty="0"/>
              <a:t>THANK YOU!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7A59E453-2DEE-9033-1260-D5B36312B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4007795"/>
            <a:ext cx="4912468" cy="1682886"/>
          </a:xfrm>
          <a:noFill/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Contact Information: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</a:rPr>
              <a:t>	Husam Samkari, PhD, PE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	hsamkari@ut.edu.sa 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9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Microgrids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02925-6491-45E0-A745-F1A9500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1" y="1219449"/>
            <a:ext cx="5811439" cy="4896196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Localized power systems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Distributed energy resources (DER)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Energy storage system (ESS)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Disconnect and connect to bulk power system (BPS)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Grid-Isolated mode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Grid-Interconnected mode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Operate autonomously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Strengthening power grid resilience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3</a:t>
            </a:fld>
            <a:endParaRPr lang="fr-FR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75D876EA-B355-E892-F0A1-41D69A6F4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501" y="1997870"/>
            <a:ext cx="5656874" cy="333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52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02925-6491-45E0-A745-F1A9500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0" y="1219449"/>
            <a:ext cx="10307240" cy="4896196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52121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Samkari, H.S.; Johnson, B.K., </a:t>
            </a:r>
            <a:r>
              <a:rPr lang="en-US" sz="2400" b="1" dirty="0"/>
              <a:t>"</a:t>
            </a:r>
            <a:r>
              <a:rPr lang="en-US" sz="2400" b="1" dirty="0">
                <a:solidFill>
                  <a:srgbClr val="088396"/>
                </a:solidFill>
              </a:rPr>
              <a:t>Superimposed Quantities-Based Protection for Transmission Lines with Inverter-Based Resources</a:t>
            </a:r>
            <a:r>
              <a:rPr lang="en-US" sz="2400" b="1" dirty="0"/>
              <a:t>,“ </a:t>
            </a:r>
            <a:r>
              <a:rPr lang="en-US" sz="2400" i="1" dirty="0"/>
              <a:t>IEEE PES General Meeting</a:t>
            </a:r>
            <a:r>
              <a:rPr lang="en-US" sz="2400" dirty="0"/>
              <a:t>, 2024</a:t>
            </a:r>
          </a:p>
          <a:p>
            <a:pPr marL="52121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Samkari, H.S.; Johnson, B.K., </a:t>
            </a:r>
            <a:r>
              <a:rPr lang="en-US" sz="2400" b="1" dirty="0"/>
              <a:t>"</a:t>
            </a:r>
            <a:r>
              <a:rPr lang="en-US" sz="2400" b="1" dirty="0">
                <a:solidFill>
                  <a:srgbClr val="088396"/>
                </a:solidFill>
              </a:rPr>
              <a:t>Time-Domain Protection Scheme for Microgrids with Aggregated Inverter-Based Distributed Energy Resources</a:t>
            </a:r>
            <a:r>
              <a:rPr lang="en-US" sz="2400" b="1" dirty="0"/>
              <a:t>,“</a:t>
            </a:r>
            <a:r>
              <a:rPr lang="en-US" sz="2400" dirty="0"/>
              <a:t> </a:t>
            </a:r>
            <a:r>
              <a:rPr lang="en-US" sz="2400" i="1" dirty="0"/>
              <a:t>IEEE Access</a:t>
            </a:r>
            <a:r>
              <a:rPr lang="en-US" sz="2400" dirty="0"/>
              <a:t>, 2023</a:t>
            </a:r>
          </a:p>
          <a:p>
            <a:pPr marL="52121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Samkari, H.S.; Johnson, B.K., </a:t>
            </a:r>
            <a:r>
              <a:rPr lang="en-US" sz="2400" b="1" dirty="0"/>
              <a:t>"</a:t>
            </a:r>
            <a:r>
              <a:rPr lang="en-US" sz="2400" b="1" dirty="0">
                <a:solidFill>
                  <a:srgbClr val="088396"/>
                </a:solidFill>
              </a:rPr>
              <a:t>Impact of Distributed Inverter-Based Resources on Incremental Quantities-Based Protection</a:t>
            </a:r>
            <a:r>
              <a:rPr lang="en-US" sz="2400" b="1" i="1" dirty="0"/>
              <a:t>,</a:t>
            </a:r>
            <a:r>
              <a:rPr lang="en-US" sz="2400" b="1" dirty="0"/>
              <a:t>“ </a:t>
            </a:r>
            <a:r>
              <a:rPr lang="en-US" sz="2400" i="1" dirty="0"/>
              <a:t>IEEE PES General Meeting</a:t>
            </a:r>
            <a:r>
              <a:rPr lang="en-US" sz="2400" dirty="0"/>
              <a:t>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19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Problem Definition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02925-6491-45E0-A745-F1A9500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2" y="1219449"/>
            <a:ext cx="10307238" cy="489619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3000" dirty="0"/>
              <a:t>Protecting microgrid systems</a:t>
            </a:r>
          </a:p>
          <a:p>
            <a:pPr lvl="1">
              <a:lnSpc>
                <a:spcPct val="150000"/>
              </a:lnSpc>
            </a:pPr>
            <a:r>
              <a:rPr lang="en-GB" sz="2600" dirty="0"/>
              <a:t>Wide variation in fault current levels (two operation modes)</a:t>
            </a:r>
          </a:p>
          <a:p>
            <a:pPr lvl="1">
              <a:lnSpc>
                <a:spcPct val="150000"/>
              </a:lnSpc>
            </a:pPr>
            <a:r>
              <a:rPr lang="en-GB" sz="2600" dirty="0"/>
              <a:t>Dynamic changes in microgrid topology and generation availability</a:t>
            </a:r>
          </a:p>
          <a:p>
            <a:pPr lvl="1">
              <a:lnSpc>
                <a:spcPct val="150000"/>
              </a:lnSpc>
            </a:pPr>
            <a:r>
              <a:rPr lang="en-GB" sz="2600" dirty="0"/>
              <a:t>Bidirectional power flow in feeders</a:t>
            </a:r>
          </a:p>
          <a:p>
            <a:pPr>
              <a:lnSpc>
                <a:spcPct val="150000"/>
              </a:lnSpc>
            </a:pPr>
            <a:r>
              <a:rPr lang="en-GB" sz="3000" dirty="0"/>
              <a:t>Integrating IBRs into microgrid systems</a:t>
            </a:r>
          </a:p>
          <a:p>
            <a:pPr lvl="1">
              <a:lnSpc>
                <a:spcPct val="150000"/>
              </a:lnSpc>
            </a:pPr>
            <a:r>
              <a:rPr lang="en-GB" sz="2600" dirty="0"/>
              <a:t>Unique fault current characteristics</a:t>
            </a:r>
          </a:p>
          <a:p>
            <a:pPr lvl="1">
              <a:lnSpc>
                <a:spcPct val="150000"/>
              </a:lnSpc>
            </a:pPr>
            <a:r>
              <a:rPr lang="en-GB" sz="2600" dirty="0"/>
              <a:t>Fast control response</a:t>
            </a:r>
          </a:p>
          <a:p>
            <a:pPr lvl="1">
              <a:lnSpc>
                <a:spcPct val="150000"/>
              </a:lnSpc>
            </a:pPr>
            <a:r>
              <a:rPr lang="en-GB" sz="2600" dirty="0"/>
              <a:t>No inherent inertia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DD410-A76D-D773-09A5-01AF0CA6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49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Research Objective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z="1100" b="0" i="0" dirty="0">
                <a:solidFill>
                  <a:schemeClr val="bg2">
                    <a:lumMod val="9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2024 </a:t>
            </a:r>
            <a:r>
              <a:rPr lang="fr-FR" sz="1100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EMTP</a:t>
            </a:r>
            <a:r>
              <a:rPr lang="en-CA" sz="1100" b="0" i="0" dirty="0">
                <a:solidFill>
                  <a:schemeClr val="bg2">
                    <a:lumMod val="9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® International User Conference</a:t>
            </a:r>
            <a:endParaRPr lang="fr-FR" sz="1100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E9514F91-6039-4B3E-B89B-844A1A444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56" y="1162453"/>
            <a:ext cx="10835744" cy="4896196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Develop protection scheme and relay that functions: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In microgrids with inverter-based resources (IBRs)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During grid-interconnected and grid-isolated modes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In systems with radial, loop, and dynamic topologies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With fast tripping scheme to retain stability for severe faults</a:t>
            </a:r>
          </a:p>
          <a:p>
            <a:pPr marL="64010" indent="0">
              <a:buNone/>
            </a:pP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EE3D5-AECF-E4FC-C208-10AEAAB0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5</a:t>
            </a:fld>
            <a:endParaRPr lang="fr-FR" dirty="0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22BCA8CE-2A40-AF1E-1AF6-473453C2F71B}"/>
              </a:ext>
            </a:extLst>
          </p:cNvPr>
          <p:cNvSpPr txBox="1">
            <a:spLocks/>
          </p:cNvSpPr>
          <p:nvPr/>
        </p:nvSpPr>
        <p:spPr>
          <a:xfrm>
            <a:off x="9406647" y="5750520"/>
            <a:ext cx="1947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Reference [1], [2], and [3]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7064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Microgrids Protection Challenges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02925-6491-45E0-A745-F1A9500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381" y="1212816"/>
            <a:ext cx="10307238" cy="2026496"/>
          </a:xfrm>
        </p:spPr>
        <p:txBody>
          <a:bodyPr>
            <a:normAutofit fontScale="92500" lnSpcReduction="10000"/>
          </a:bodyPr>
          <a:lstStyle/>
          <a:p>
            <a:pPr marL="64010" indent="0">
              <a:lnSpc>
                <a:spcPct val="150000"/>
              </a:lnSpc>
              <a:buNone/>
            </a:pPr>
            <a:r>
              <a:rPr lang="en-US" sz="2200" dirty="0"/>
              <a:t>(a) During grid-interconnected, fault current supplied by BPS and distributed energy resources (DER)</a:t>
            </a:r>
          </a:p>
          <a:p>
            <a:pPr marL="64010" indent="0">
              <a:lnSpc>
                <a:spcPct val="150000"/>
              </a:lnSpc>
              <a:buNone/>
            </a:pPr>
            <a:r>
              <a:rPr lang="en-US" sz="2200" dirty="0"/>
              <a:t>(b) During grid-isolated, fault current supplied by DER</a:t>
            </a:r>
          </a:p>
          <a:p>
            <a:pPr marL="64010" indent="0">
              <a:lnSpc>
                <a:spcPct val="150000"/>
              </a:lnSpc>
              <a:buNone/>
            </a:pPr>
            <a:r>
              <a:rPr lang="en-US" sz="2200" dirty="0"/>
              <a:t>(c) During grid-interconnected, but DER disconnected, fault current supplied by BPS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721CA-9582-737B-3BA8-7FF41307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6</a:t>
            </a:fld>
            <a:endParaRPr lang="fr-FR"/>
          </a:p>
        </p:txBody>
      </p:sp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DB6B1825-5C16-627B-33F4-C0D0C04F9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573" y="3331751"/>
            <a:ext cx="9636853" cy="292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2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IBRs Fault Current Characteristics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02925-6491-45E0-A745-F1A9500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1" y="1219449"/>
            <a:ext cx="5237507" cy="489619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Low fault current magnitudes around </a:t>
            </a:r>
            <a:r>
              <a:rPr lang="en-US" sz="2400" b="1" dirty="0">
                <a:solidFill>
                  <a:srgbClr val="E65E09"/>
                </a:solidFill>
              </a:rPr>
              <a:t>1.2</a:t>
            </a:r>
            <a:r>
              <a:rPr lang="en-US" sz="2400" dirty="0">
                <a:solidFill>
                  <a:srgbClr val="E65E09"/>
                </a:solidFill>
              </a:rPr>
              <a:t> per unit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Nonlinear behavior relative to fault location and fault type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High-frequency transient for </a:t>
            </a:r>
            <a:r>
              <a:rPr lang="en-US" sz="2400" dirty="0">
                <a:solidFill>
                  <a:srgbClr val="E65E09"/>
                </a:solidFill>
              </a:rPr>
              <a:t>first </a:t>
            </a:r>
            <a:r>
              <a:rPr lang="en-US" sz="2400" b="1" dirty="0">
                <a:solidFill>
                  <a:srgbClr val="E65E09"/>
                </a:solidFill>
              </a:rPr>
              <a:t>¼</a:t>
            </a:r>
            <a:r>
              <a:rPr lang="en-US" sz="2400" dirty="0">
                <a:solidFill>
                  <a:srgbClr val="E65E09"/>
                </a:solidFill>
              </a:rPr>
              <a:t> of power cycle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Primarily dependent on IBRs control and independent of fault location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Predominantly positive-sequence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7</a:t>
            </a:fld>
            <a:endParaRPr lang="fr-FR"/>
          </a:p>
        </p:txBody>
      </p:sp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16603C64-7F3A-D584-F4CC-07DDCC8AB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507" y="1202898"/>
            <a:ext cx="5528861" cy="48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5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Time-Domain Superimposed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02925-6491-45E0-A745-F1A9500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1" y="1219449"/>
            <a:ext cx="6555952" cy="4896196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Superimposed (also know as incremental) quantities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Fault-generated components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Zero when no changes presents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Indicate fault direction using transient power</a:t>
            </a:r>
          </a:p>
          <a:p>
            <a:pPr>
              <a:lnSpc>
                <a:spcPct val="150000"/>
              </a:lnSpc>
            </a:pPr>
            <a:r>
              <a:rPr lang="el-GR" sz="2800" dirty="0">
                <a:solidFill>
                  <a:srgbClr val="088396"/>
                </a:solidFill>
              </a:rPr>
              <a:t>Δ𝑆(𝑡) = (Δ𝑣𝑎(𝑡) Δ𝑖𝑎(𝑡) + Δ𝑣𝑏(𝑡) Δ𝑖𝑏(𝑡) + Δ𝑣𝑐(𝑡) Δ𝑖𝑐(𝑡))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Forward = Negative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Reverse = Positive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8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109AAA-B456-9A55-1142-2F2D98B75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513" y="3528176"/>
            <a:ext cx="4061151" cy="2465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2713BA-516E-782A-5522-F9BADE122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446" y="1302201"/>
            <a:ext cx="3751286" cy="2225975"/>
          </a:xfrm>
          <a:prstGeom prst="rect">
            <a:avLst/>
          </a:prstGeom>
        </p:spPr>
      </p:pic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F0AE78F4-E2EC-6CF8-8E09-135E046825CF}"/>
              </a:ext>
            </a:extLst>
          </p:cNvPr>
          <p:cNvSpPr txBox="1">
            <a:spLocks/>
          </p:cNvSpPr>
          <p:nvPr/>
        </p:nvSpPr>
        <p:spPr>
          <a:xfrm>
            <a:off x="10252953" y="5750520"/>
            <a:ext cx="1100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Reference [3]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979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2AB54-5575-47B0-940B-2110CA3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Replica Impedance Filter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B3FB5B-A598-4E4A-AA4D-C3A05540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EMTP® International User Conference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02925-6491-45E0-A745-F1A9500A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560" y="1219449"/>
            <a:ext cx="10307239" cy="4896196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Why?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Eliminate dc offset from propagating to current quantities (conventional source)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Useful for reflecting true transient power direction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Replica impedance filter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Scaled by source impedance behind relay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User setting depending on the power system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High-pass filter that functions as mimic filter </a:t>
            </a:r>
          </a:p>
          <a:p>
            <a:pPr>
              <a:lnSpc>
                <a:spcPct val="150000"/>
              </a:lnSpc>
            </a:pPr>
            <a:r>
              <a:rPr lang="el-GR" sz="2800" dirty="0">
                <a:solidFill>
                  <a:srgbClr val="088396"/>
                </a:solidFill>
              </a:rPr>
              <a:t>Δ𝑖𝑟𝑝(𝑡) = (𝑅𝑠/|𝑍𝑠|) ∗ Δ𝑖(𝑡) + (𝐿𝑠 / |𝑍𝑠|) ∗ 𝑑/𝑑𝑡 (Δ𝑖(𝑡))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8D52D-33BB-4050-BAF1-D979C8F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E230-A5AE-4734-B68A-40B6135A48FB}" type="slidenum">
              <a:rPr lang="fr-FR" smtClean="0"/>
              <a:t>9</a:t>
            </a:fld>
            <a:endParaRPr lang="fr-FR"/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3D58B6F7-4FB1-7052-FCD7-44554074A30A}"/>
              </a:ext>
            </a:extLst>
          </p:cNvPr>
          <p:cNvSpPr txBox="1">
            <a:spLocks/>
          </p:cNvSpPr>
          <p:nvPr/>
        </p:nvSpPr>
        <p:spPr>
          <a:xfrm>
            <a:off x="10252953" y="5750520"/>
            <a:ext cx="1100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Reference [3]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51309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MTP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5E09"/>
      </a:accent1>
      <a:accent2>
        <a:srgbClr val="088396"/>
      </a:accent2>
      <a:accent3>
        <a:srgbClr val="616160"/>
      </a:accent3>
      <a:accent4>
        <a:srgbClr val="7F7F7F"/>
      </a:accent4>
      <a:accent5>
        <a:srgbClr val="F89152"/>
      </a:accent5>
      <a:accent6>
        <a:srgbClr val="0CC0DE"/>
      </a:accent6>
      <a:hlink>
        <a:srgbClr val="E65E09"/>
      </a:hlink>
      <a:folHlink>
        <a:srgbClr val="0CC0DE"/>
      </a:folHlink>
    </a:clrScheme>
    <a:fontScheme name="Powersys 2">
      <a:majorFont>
        <a:latin typeface="Helvetica"/>
        <a:ea typeface=""/>
        <a:cs typeface=""/>
      </a:majorFont>
      <a:minorFont>
        <a:latin typeface="HelveticaNeueLT Std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TP - PPT - Template FINAL Dec.2020.pptx" id="{990902E6-D508-4D74-BE7E-B3BC7C0A38CF}" vid="{29E337EA-EF04-4A8D-AF03-ED561ECD93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EMTP - PPT - Template FINAL Dec.2020</Template>
  <TotalTime>1213</TotalTime>
  <Words>1500</Words>
  <Application>Microsoft Office PowerPoint</Application>
  <PresentationFormat>Widescreen</PresentationFormat>
  <Paragraphs>275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Arial</vt:lpstr>
      <vt:lpstr>Calibri</vt:lpstr>
      <vt:lpstr>Courier New</vt:lpstr>
      <vt:lpstr>Fira Sans ExtraBold</vt:lpstr>
      <vt:lpstr>Fira Sans SemiBold</vt:lpstr>
      <vt:lpstr>Helvetica</vt:lpstr>
      <vt:lpstr>HelveticaNeueLT Std Lt</vt:lpstr>
      <vt:lpstr>Mathcad UniMath</vt:lpstr>
      <vt:lpstr>Roboto</vt:lpstr>
      <vt:lpstr>Roboto </vt:lpstr>
      <vt:lpstr>Roboto Black</vt:lpstr>
      <vt:lpstr>Roboto Medium</vt:lpstr>
      <vt:lpstr>Symbol</vt:lpstr>
      <vt:lpstr>Thème Office</vt:lpstr>
      <vt:lpstr>Worksheet</vt:lpstr>
      <vt:lpstr>Time-Domain Protection Scheme for Microgrids with Aggregated Inverter-Based Distributed Energy Resources</vt:lpstr>
      <vt:lpstr>Outline</vt:lpstr>
      <vt:lpstr>Introduction: Microgrids</vt:lpstr>
      <vt:lpstr>Introduction: Problem Definition</vt:lpstr>
      <vt:lpstr>Introduction: Research Objective</vt:lpstr>
      <vt:lpstr>Background: Microgrids Protection Challenges</vt:lpstr>
      <vt:lpstr>Background: IBRs Fault Current Characteristics</vt:lpstr>
      <vt:lpstr>Background: Time-Domain Superimposed</vt:lpstr>
      <vt:lpstr>Background: Replica Impedance Filter</vt:lpstr>
      <vt:lpstr>Background: IBR Compared to Other Resources</vt:lpstr>
      <vt:lpstr>Proposed Protection Scheme</vt:lpstr>
      <vt:lpstr>Proposed Protection Scheme: Radial Systems</vt:lpstr>
      <vt:lpstr>Proposed Relay</vt:lpstr>
      <vt:lpstr>Proposed Relay: Time-Domain Protection</vt:lpstr>
      <vt:lpstr>Proposed Relay: Phasor-Based Protection</vt:lpstr>
      <vt:lpstr>Proposed Relay: Operating Characteristic</vt:lpstr>
      <vt:lpstr>Proposed Relay: Trip Logic</vt:lpstr>
      <vt:lpstr>EMTP Model</vt:lpstr>
      <vt:lpstr>Study Case</vt:lpstr>
      <vt:lpstr>Study Case: Modified IEEE 34-Bus</vt:lpstr>
      <vt:lpstr>Results: Comparing the Proposed Method</vt:lpstr>
      <vt:lpstr>Results: SLG Fault, Grid-Isolated, Location 1</vt:lpstr>
      <vt:lpstr>Results: DLG Fault, Grid-Isolated, Location 2</vt:lpstr>
      <vt:lpstr>Results: LL Fault, Grid-Interconnected, Location 3</vt:lpstr>
      <vt:lpstr>Results: Signals Response Time Statistics</vt:lpstr>
      <vt:lpstr>Conclusions</vt:lpstr>
      <vt:lpstr>Conclusions (continued)</vt:lpstr>
      <vt:lpstr>Future Work</vt:lpstr>
      <vt:lpstr> THANK YOU!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Presention</dc:title>
  <dc:creator>Dr. Husam S. Samkari</dc:creator>
  <cp:lastModifiedBy>Dr. Husam S. Samkari</cp:lastModifiedBy>
  <cp:revision>55</cp:revision>
  <dcterms:created xsi:type="dcterms:W3CDTF">2021-01-28T13:49:03Z</dcterms:created>
  <dcterms:modified xsi:type="dcterms:W3CDTF">2024-07-05T16:41:09Z</dcterms:modified>
</cp:coreProperties>
</file>